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C6485-ABEA-404C-8995-FB1252175318}" type="datetimeFigureOut">
              <a:rPr lang="hr-HR" smtClean="0"/>
              <a:pPr/>
              <a:t>25.10.2013.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A8D96-6B5B-4AD6-8D9A-6CAC606EE76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PREZENT AKTIVNI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SVA LICA</a:t>
            </a:r>
            <a:endParaRPr lang="hr-H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TVORBA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hr-HR" b="1" dirty="0" smtClean="0"/>
              <a:t>PREZENTSKA OSNOVA + NASTAVCI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-O     - </a:t>
            </a:r>
            <a:r>
              <a:rPr lang="hr-HR" b="1" dirty="0" smtClean="0">
                <a:solidFill>
                  <a:srgbClr val="FF0000"/>
                </a:solidFill>
              </a:rPr>
              <a:t>PREPISUJE SE IZ GLAGOLA !!!!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-S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-T (radili)</a:t>
            </a:r>
          </a:p>
          <a:p>
            <a:pPr marL="514350" indent="-514350">
              <a:buNone/>
            </a:pPr>
            <a:r>
              <a:rPr lang="hr-HR" b="1" dirty="0" smtClean="0"/>
              <a:t>1.	-MUS</a:t>
            </a:r>
          </a:p>
          <a:p>
            <a:pPr marL="514350" indent="-514350">
              <a:buNone/>
            </a:pPr>
            <a:r>
              <a:rPr lang="hr-HR" b="1" dirty="0" smtClean="0"/>
              <a:t>2.	-TIS</a:t>
            </a:r>
          </a:p>
          <a:p>
            <a:pPr marL="514350" indent="-514350">
              <a:buNone/>
            </a:pPr>
            <a:r>
              <a:rPr lang="hr-HR" b="1" dirty="0" smtClean="0"/>
              <a:t>3.	-NT (radili)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6000" b="1" dirty="0" smtClean="0">
                <a:solidFill>
                  <a:srgbClr val="FF0000"/>
                </a:solidFill>
              </a:rPr>
              <a:t>IMATE MINUTU I NAUČITE NAPAMET NASTAVKE ZA PREZENT AKTIVNI</a:t>
            </a:r>
            <a:endParaRPr lang="hr-HR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PREZENT AKTIVNI U 1. I 2. KONJUGACIJI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0992" y="1484784"/>
            <a:ext cx="9073008" cy="4641379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AMO</a:t>
            </a:r>
            <a:r>
              <a:rPr lang="hr-HR" b="1" dirty="0" smtClean="0"/>
              <a:t> 1 (AMA-RE)</a:t>
            </a:r>
          </a:p>
          <a:p>
            <a:pPr>
              <a:buNone/>
            </a:pPr>
            <a:r>
              <a:rPr lang="hr-HR" b="1" dirty="0" smtClean="0"/>
              <a:t>1. </a:t>
            </a:r>
            <a:r>
              <a:rPr lang="hr-HR" b="1" dirty="0" smtClean="0">
                <a:solidFill>
                  <a:srgbClr val="FF0000"/>
                </a:solidFill>
              </a:rPr>
              <a:t>AMO</a:t>
            </a:r>
            <a:r>
              <a:rPr lang="hr-HR" sz="2600" b="1" dirty="0" smtClean="0">
                <a:solidFill>
                  <a:srgbClr val="FF0000"/>
                </a:solidFill>
              </a:rPr>
              <a:t> (prepisano iz glagola)</a:t>
            </a:r>
          </a:p>
          <a:p>
            <a:pPr>
              <a:buNone/>
            </a:pPr>
            <a:r>
              <a:rPr lang="hr-HR" b="1" dirty="0" smtClean="0"/>
              <a:t>2. AMA-S</a:t>
            </a:r>
          </a:p>
          <a:p>
            <a:pPr>
              <a:buNone/>
            </a:pPr>
            <a:r>
              <a:rPr lang="hr-HR" b="1" dirty="0" smtClean="0"/>
              <a:t>3. AMA-T</a:t>
            </a:r>
          </a:p>
          <a:p>
            <a:pPr>
              <a:buNone/>
            </a:pPr>
            <a:r>
              <a:rPr lang="hr-HR" b="1" dirty="0" smtClean="0"/>
              <a:t>1. AMA-MUS</a:t>
            </a:r>
          </a:p>
          <a:p>
            <a:pPr>
              <a:buNone/>
            </a:pPr>
            <a:r>
              <a:rPr lang="hr-HR" b="1" dirty="0" smtClean="0"/>
              <a:t>2. AMA-TIS</a:t>
            </a:r>
          </a:p>
          <a:p>
            <a:pPr>
              <a:buNone/>
            </a:pPr>
            <a:r>
              <a:rPr lang="hr-HR" b="1" dirty="0" smtClean="0"/>
              <a:t>3. AMA-NT</a:t>
            </a:r>
          </a:p>
          <a:p>
            <a:pPr>
              <a:buNone/>
            </a:pPr>
            <a:endParaRPr lang="hr-HR" b="1" dirty="0"/>
          </a:p>
          <a:p>
            <a:pPr>
              <a:buNone/>
            </a:pPr>
            <a:r>
              <a:rPr lang="hr-HR" b="1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HABEO</a:t>
            </a:r>
            <a:r>
              <a:rPr lang="hr-HR" b="1" dirty="0" smtClean="0"/>
              <a:t> 2 (HABE-RE)</a:t>
            </a:r>
          </a:p>
          <a:p>
            <a:pPr>
              <a:buNone/>
            </a:pPr>
            <a:r>
              <a:rPr lang="hr-HR" b="1" dirty="0" smtClean="0"/>
              <a:t>1. </a:t>
            </a:r>
            <a:r>
              <a:rPr lang="hr-HR" b="1" dirty="0" smtClean="0">
                <a:solidFill>
                  <a:srgbClr val="FF0000"/>
                </a:solidFill>
              </a:rPr>
              <a:t>HABEO</a:t>
            </a:r>
            <a:r>
              <a:rPr lang="hr-HR" sz="2400" b="1" dirty="0" smtClean="0">
                <a:solidFill>
                  <a:srgbClr val="FF0000"/>
                </a:solidFill>
              </a:rPr>
              <a:t>(prepisano iz glagola)</a:t>
            </a:r>
            <a:endParaRPr lang="hr-HR" sz="2400" b="1" dirty="0" smtClean="0"/>
          </a:p>
          <a:p>
            <a:pPr>
              <a:buNone/>
            </a:pPr>
            <a:r>
              <a:rPr lang="hr-HR" b="1" dirty="0" smtClean="0"/>
              <a:t>2. HABE-S</a:t>
            </a:r>
          </a:p>
          <a:p>
            <a:pPr>
              <a:buNone/>
            </a:pPr>
            <a:r>
              <a:rPr lang="hr-HR" b="1" dirty="0" smtClean="0"/>
              <a:t>3. HABE-T</a:t>
            </a:r>
          </a:p>
          <a:p>
            <a:pPr>
              <a:buNone/>
            </a:pPr>
            <a:r>
              <a:rPr lang="hr-HR" b="1" dirty="0" smtClean="0"/>
              <a:t>1. HABE-MUS</a:t>
            </a:r>
          </a:p>
          <a:p>
            <a:pPr>
              <a:buNone/>
            </a:pPr>
            <a:r>
              <a:rPr lang="hr-HR" b="1" dirty="0" smtClean="0"/>
              <a:t>2. HABE-TIS</a:t>
            </a:r>
          </a:p>
          <a:p>
            <a:pPr>
              <a:buNone/>
            </a:pPr>
            <a:r>
              <a:rPr lang="hr-HR" b="1" dirty="0" smtClean="0"/>
              <a:t>3. HABE-NT</a:t>
            </a:r>
          </a:p>
          <a:p>
            <a:pPr>
              <a:buNone/>
            </a:pP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PREZENT AKTIVNI U 3. KONJUGACIJI</a:t>
            </a:r>
            <a:endParaRPr lang="hr-HR" b="1" dirty="0"/>
          </a:p>
        </p:txBody>
      </p:sp>
      <p:sp>
        <p:nvSpPr>
          <p:cNvPr id="5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 numCol="2">
            <a:normAutofit fontScale="92500"/>
          </a:bodyPr>
          <a:lstStyle/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DICO</a:t>
            </a:r>
            <a:r>
              <a:rPr lang="hr-HR" b="1" dirty="0" smtClean="0"/>
              <a:t> 3 (</a:t>
            </a:r>
            <a:r>
              <a:rPr lang="hr-HR" b="1" dirty="0" smtClean="0"/>
              <a:t>DIC-ERE)</a:t>
            </a:r>
            <a:r>
              <a:rPr lang="hr-HR" sz="1800" b="1" dirty="0" smtClean="0"/>
              <a:t>konsonantska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1. </a:t>
            </a:r>
            <a:r>
              <a:rPr lang="hr-HR" b="1" dirty="0" smtClean="0">
                <a:solidFill>
                  <a:srgbClr val="FF0000"/>
                </a:solidFill>
              </a:rPr>
              <a:t>DICO</a:t>
            </a:r>
            <a:r>
              <a:rPr lang="hr-HR" sz="26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</a:rPr>
              <a:t>(prepisano iz glagola)</a:t>
            </a:r>
          </a:p>
          <a:p>
            <a:pPr>
              <a:buNone/>
            </a:pPr>
            <a:r>
              <a:rPr lang="hr-HR" b="1" dirty="0" smtClean="0"/>
              <a:t>2. DIC-</a:t>
            </a:r>
            <a:r>
              <a:rPr lang="hr-HR" b="1" dirty="0" smtClean="0">
                <a:solidFill>
                  <a:srgbClr val="C00000"/>
                </a:solidFill>
              </a:rPr>
              <a:t>I</a:t>
            </a:r>
            <a:r>
              <a:rPr lang="hr-HR" b="1" dirty="0" smtClean="0"/>
              <a:t>-S</a:t>
            </a:r>
          </a:p>
          <a:p>
            <a:pPr>
              <a:buNone/>
            </a:pPr>
            <a:r>
              <a:rPr lang="hr-HR" b="1" dirty="0" smtClean="0"/>
              <a:t>3. DIC-</a:t>
            </a:r>
            <a:r>
              <a:rPr lang="hr-HR" b="1" dirty="0" smtClean="0">
                <a:solidFill>
                  <a:srgbClr val="C00000"/>
                </a:solidFill>
              </a:rPr>
              <a:t>I</a:t>
            </a:r>
            <a:r>
              <a:rPr lang="hr-HR" b="1" dirty="0" smtClean="0"/>
              <a:t>-T</a:t>
            </a:r>
          </a:p>
          <a:p>
            <a:pPr>
              <a:buNone/>
            </a:pPr>
            <a:r>
              <a:rPr lang="hr-HR" b="1" dirty="0" smtClean="0"/>
              <a:t>1. DIC-</a:t>
            </a:r>
            <a:r>
              <a:rPr lang="hr-HR" b="1" dirty="0" smtClean="0">
                <a:solidFill>
                  <a:srgbClr val="C00000"/>
                </a:solidFill>
              </a:rPr>
              <a:t>I</a:t>
            </a:r>
            <a:r>
              <a:rPr lang="hr-HR" b="1" dirty="0" smtClean="0"/>
              <a:t>-MUS</a:t>
            </a:r>
          </a:p>
          <a:p>
            <a:pPr>
              <a:buNone/>
            </a:pPr>
            <a:r>
              <a:rPr lang="hr-HR" b="1" dirty="0" smtClean="0"/>
              <a:t>2. DIC-</a:t>
            </a:r>
            <a:r>
              <a:rPr lang="hr-HR" b="1" dirty="0" smtClean="0">
                <a:solidFill>
                  <a:srgbClr val="C00000"/>
                </a:solidFill>
              </a:rPr>
              <a:t>I</a:t>
            </a:r>
            <a:r>
              <a:rPr lang="hr-HR" b="1" dirty="0" smtClean="0"/>
              <a:t>-TIS</a:t>
            </a:r>
          </a:p>
          <a:p>
            <a:pPr>
              <a:buNone/>
            </a:pPr>
            <a:r>
              <a:rPr lang="hr-HR" b="1" dirty="0" smtClean="0"/>
              <a:t>3. DIC-</a:t>
            </a:r>
            <a:r>
              <a:rPr lang="hr-HR" b="1" dirty="0" smtClean="0">
                <a:solidFill>
                  <a:srgbClr val="C00000"/>
                </a:solidFill>
              </a:rPr>
              <a:t>U</a:t>
            </a:r>
            <a:r>
              <a:rPr lang="hr-HR" b="1" dirty="0" smtClean="0"/>
              <a:t>-NT</a:t>
            </a:r>
          </a:p>
          <a:p>
            <a:pPr>
              <a:buNone/>
            </a:pPr>
            <a:r>
              <a:rPr lang="hr-HR" sz="2200" b="1" dirty="0" smtClean="0">
                <a:solidFill>
                  <a:srgbClr val="FF0000"/>
                </a:solidFill>
              </a:rPr>
              <a:t>(dodali smo između 4 –i – i na kraju 1 –u –)</a:t>
            </a:r>
          </a:p>
          <a:p>
            <a:pPr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FACIO</a:t>
            </a:r>
            <a:r>
              <a:rPr lang="hr-HR" b="1" dirty="0" smtClean="0"/>
              <a:t> 3 (FAC-ERE)</a:t>
            </a:r>
            <a:r>
              <a:rPr lang="hr-HR" sz="1700" b="1" dirty="0" smtClean="0"/>
              <a:t>vokalska</a:t>
            </a:r>
          </a:p>
          <a:p>
            <a:pPr>
              <a:buNone/>
            </a:pPr>
            <a:r>
              <a:rPr lang="hr-HR" b="1" dirty="0" smtClean="0"/>
              <a:t>1. </a:t>
            </a:r>
            <a:r>
              <a:rPr lang="hr-HR" b="1" dirty="0" smtClean="0">
                <a:solidFill>
                  <a:srgbClr val="FF0000"/>
                </a:solidFill>
              </a:rPr>
              <a:t>FACIO</a:t>
            </a:r>
            <a:r>
              <a:rPr lang="hr-HR" sz="2000" b="1" dirty="0" smtClean="0">
                <a:solidFill>
                  <a:srgbClr val="FF0000"/>
                </a:solidFill>
              </a:rPr>
              <a:t>(prepisano iz glagola)</a:t>
            </a:r>
            <a:endParaRPr lang="hr-HR" sz="2000" b="1" dirty="0" smtClean="0"/>
          </a:p>
          <a:p>
            <a:pPr>
              <a:buNone/>
            </a:pPr>
            <a:r>
              <a:rPr lang="hr-HR" b="1" dirty="0" smtClean="0"/>
              <a:t>2. FAC-</a:t>
            </a:r>
            <a:r>
              <a:rPr lang="hr-HR" b="1" dirty="0" smtClean="0">
                <a:solidFill>
                  <a:srgbClr val="C00000"/>
                </a:solidFill>
              </a:rPr>
              <a:t>I</a:t>
            </a:r>
            <a:r>
              <a:rPr lang="hr-HR" b="1" dirty="0" smtClean="0"/>
              <a:t>-S</a:t>
            </a:r>
          </a:p>
          <a:p>
            <a:pPr>
              <a:buNone/>
            </a:pPr>
            <a:r>
              <a:rPr lang="hr-HR" b="1" dirty="0" smtClean="0"/>
              <a:t>3. FAC-</a:t>
            </a:r>
            <a:r>
              <a:rPr lang="hr-HR" b="1" dirty="0" smtClean="0">
                <a:solidFill>
                  <a:srgbClr val="C00000"/>
                </a:solidFill>
              </a:rPr>
              <a:t>I</a:t>
            </a:r>
            <a:r>
              <a:rPr lang="hr-HR" b="1" dirty="0" smtClean="0"/>
              <a:t>-T</a:t>
            </a:r>
          </a:p>
          <a:p>
            <a:pPr>
              <a:buNone/>
            </a:pPr>
            <a:r>
              <a:rPr lang="hr-HR" b="1" dirty="0" smtClean="0"/>
              <a:t>1. FAC-</a:t>
            </a:r>
            <a:r>
              <a:rPr lang="hr-HR" b="1" dirty="0" smtClean="0">
                <a:solidFill>
                  <a:srgbClr val="C00000"/>
                </a:solidFill>
              </a:rPr>
              <a:t>I</a:t>
            </a:r>
            <a:r>
              <a:rPr lang="hr-HR" b="1" dirty="0" smtClean="0"/>
              <a:t>-MUS</a:t>
            </a:r>
          </a:p>
          <a:p>
            <a:pPr>
              <a:buNone/>
            </a:pPr>
            <a:r>
              <a:rPr lang="hr-HR" b="1" dirty="0" smtClean="0"/>
              <a:t>2. FAC-</a:t>
            </a:r>
            <a:r>
              <a:rPr lang="hr-HR" b="1" dirty="0" smtClean="0">
                <a:solidFill>
                  <a:srgbClr val="C00000"/>
                </a:solidFill>
              </a:rPr>
              <a:t>I</a:t>
            </a:r>
            <a:r>
              <a:rPr lang="hr-HR" b="1" dirty="0" smtClean="0"/>
              <a:t>-TIS</a:t>
            </a:r>
          </a:p>
          <a:p>
            <a:pPr>
              <a:buNone/>
            </a:pPr>
            <a:r>
              <a:rPr lang="hr-HR" b="1" dirty="0" smtClean="0"/>
              <a:t>3. FAC-</a:t>
            </a:r>
            <a:r>
              <a:rPr lang="hr-HR" b="1" dirty="0" smtClean="0">
                <a:solidFill>
                  <a:srgbClr val="C00000"/>
                </a:solidFill>
              </a:rPr>
              <a:t>IU</a:t>
            </a:r>
            <a:r>
              <a:rPr lang="hr-HR" b="1" dirty="0" smtClean="0"/>
              <a:t>-NT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(dodali smo između 4 –i – i na kraju 1 –</a:t>
            </a:r>
            <a:r>
              <a:rPr lang="hr-HR" sz="2400" b="1" dirty="0" err="1" smtClean="0">
                <a:solidFill>
                  <a:srgbClr val="FF0000"/>
                </a:solidFill>
              </a:rPr>
              <a:t>iu</a:t>
            </a:r>
            <a:r>
              <a:rPr lang="hr-HR" sz="2400" b="1" dirty="0" smtClean="0">
                <a:solidFill>
                  <a:srgbClr val="FF0000"/>
                </a:solidFill>
              </a:rPr>
              <a:t> –)</a:t>
            </a:r>
          </a:p>
          <a:p>
            <a:pPr>
              <a:buNone/>
            </a:pP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PREZENT AKTIVNI U 4. KONJUGACIJI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VENIO</a:t>
            </a:r>
            <a:r>
              <a:rPr lang="hr-HR" b="1" dirty="0" smtClean="0"/>
              <a:t> </a:t>
            </a:r>
            <a:r>
              <a:rPr lang="hr-HR" b="1" dirty="0"/>
              <a:t>4</a:t>
            </a:r>
            <a:r>
              <a:rPr lang="hr-HR" b="1" dirty="0" smtClean="0"/>
              <a:t> (VENI-RE)</a:t>
            </a:r>
            <a:endParaRPr lang="hr-HR" sz="1700" b="1" dirty="0" smtClean="0"/>
          </a:p>
          <a:p>
            <a:pPr>
              <a:buNone/>
            </a:pPr>
            <a:r>
              <a:rPr lang="hr-HR" b="1" dirty="0" smtClean="0"/>
              <a:t>1. </a:t>
            </a:r>
            <a:r>
              <a:rPr lang="hr-HR" b="1" dirty="0" smtClean="0">
                <a:solidFill>
                  <a:srgbClr val="FF0000"/>
                </a:solidFill>
              </a:rPr>
              <a:t>VENIO</a:t>
            </a:r>
            <a:r>
              <a:rPr lang="hr-HR" sz="2400" b="1" dirty="0" smtClean="0">
                <a:solidFill>
                  <a:srgbClr val="FF0000"/>
                </a:solidFill>
              </a:rPr>
              <a:t>(prepisano iz glagola)</a:t>
            </a:r>
            <a:endParaRPr lang="hr-HR" sz="2400" b="1" dirty="0" smtClean="0"/>
          </a:p>
          <a:p>
            <a:pPr>
              <a:buNone/>
            </a:pPr>
            <a:r>
              <a:rPr lang="hr-HR" b="1" dirty="0" smtClean="0"/>
              <a:t>2. VENI-S</a:t>
            </a:r>
          </a:p>
          <a:p>
            <a:pPr>
              <a:buNone/>
            </a:pPr>
            <a:r>
              <a:rPr lang="hr-HR" b="1" dirty="0" smtClean="0"/>
              <a:t>3. VENI-T</a:t>
            </a:r>
          </a:p>
          <a:p>
            <a:pPr>
              <a:buNone/>
            </a:pPr>
            <a:r>
              <a:rPr lang="hr-HR" b="1" dirty="0" smtClean="0"/>
              <a:t>1. VENI-MUS</a:t>
            </a:r>
          </a:p>
          <a:p>
            <a:pPr>
              <a:buNone/>
            </a:pPr>
            <a:r>
              <a:rPr lang="hr-HR" b="1" dirty="0" smtClean="0"/>
              <a:t>2. VENI-TIS</a:t>
            </a:r>
          </a:p>
          <a:p>
            <a:pPr>
              <a:buNone/>
            </a:pPr>
            <a:r>
              <a:rPr lang="hr-HR" b="1" dirty="0" smtClean="0"/>
              <a:t>3. VENI-</a:t>
            </a:r>
            <a:r>
              <a:rPr lang="hr-HR" b="1" dirty="0" smtClean="0">
                <a:solidFill>
                  <a:srgbClr val="C00000"/>
                </a:solidFill>
              </a:rPr>
              <a:t>U</a:t>
            </a:r>
            <a:r>
              <a:rPr lang="hr-HR" b="1" dirty="0" smtClean="0"/>
              <a:t>-NT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SUM, ESSE, FUI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1.SUM –ja sam</a:t>
            </a:r>
          </a:p>
          <a:p>
            <a:pPr>
              <a:buNone/>
            </a:pPr>
            <a:r>
              <a:rPr lang="hr-HR" b="1" dirty="0" smtClean="0"/>
              <a:t>2.ES – ti si</a:t>
            </a:r>
          </a:p>
          <a:p>
            <a:pPr>
              <a:buNone/>
            </a:pPr>
            <a:r>
              <a:rPr lang="hr-HR" b="1" dirty="0" smtClean="0"/>
              <a:t>3.EST – on je</a:t>
            </a:r>
          </a:p>
          <a:p>
            <a:pPr>
              <a:buNone/>
            </a:pPr>
            <a:r>
              <a:rPr lang="hr-HR" b="1" dirty="0" smtClean="0"/>
              <a:t>1.SUMUS – mi smo</a:t>
            </a:r>
          </a:p>
          <a:p>
            <a:pPr>
              <a:buNone/>
            </a:pPr>
            <a:r>
              <a:rPr lang="hr-HR" b="1" dirty="0" smtClean="0"/>
              <a:t>2.ESTIS – vi ste</a:t>
            </a:r>
          </a:p>
          <a:p>
            <a:pPr>
              <a:buNone/>
            </a:pPr>
            <a:r>
              <a:rPr lang="hr-HR" b="1" dirty="0" smtClean="0"/>
              <a:t>3.SUNT – oni su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IMENICA DEUS,-I,M - bog</a:t>
            </a:r>
            <a:endParaRPr lang="hr-HR" b="1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67544" y="1600200"/>
          <a:ext cx="8219256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2928"/>
                <a:gridCol w="2727512"/>
                <a:gridCol w="4258816"/>
              </a:tblGrid>
              <a:tr h="568829">
                <a:tc>
                  <a:txBody>
                    <a:bodyPr/>
                    <a:lstStyle/>
                    <a:p>
                      <a:r>
                        <a:rPr lang="hr-HR" sz="4000" b="1" dirty="0" smtClean="0"/>
                        <a:t>N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>
                          <a:latin typeface="Times New Roman"/>
                          <a:ea typeface="Times New Roman"/>
                          <a:cs typeface="Times New Roman"/>
                        </a:rPr>
                        <a:t>DEUS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DE-I</a:t>
                      </a:r>
                      <a:r>
                        <a:rPr lang="hr-HR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/DII/DI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68829">
                <a:tc>
                  <a:txBody>
                    <a:bodyPr/>
                    <a:lstStyle/>
                    <a:p>
                      <a:r>
                        <a:rPr lang="hr-HR" sz="4000" b="1" dirty="0" smtClean="0"/>
                        <a:t>G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>
                          <a:latin typeface="Times New Roman"/>
                          <a:ea typeface="Times New Roman"/>
                          <a:cs typeface="Times New Roman"/>
                        </a:rPr>
                        <a:t>DE-I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>
                          <a:latin typeface="Times New Roman"/>
                          <a:ea typeface="Times New Roman"/>
                          <a:cs typeface="Times New Roman"/>
                        </a:rPr>
                        <a:t>DE-ORUM</a:t>
                      </a:r>
                    </a:p>
                  </a:txBody>
                  <a:tcPr marL="68580" marR="68580" marT="0" marB="0"/>
                </a:tc>
              </a:tr>
              <a:tr h="568829">
                <a:tc>
                  <a:txBody>
                    <a:bodyPr/>
                    <a:lstStyle/>
                    <a:p>
                      <a:r>
                        <a:rPr lang="hr-HR" sz="4000" b="1" dirty="0" smtClean="0"/>
                        <a:t>D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 dirty="0">
                          <a:latin typeface="Times New Roman"/>
                          <a:ea typeface="Times New Roman"/>
                          <a:cs typeface="Times New Roman"/>
                        </a:rPr>
                        <a:t>DE-O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 dirty="0">
                          <a:latin typeface="Times New Roman"/>
                          <a:ea typeface="Times New Roman"/>
                          <a:cs typeface="Times New Roman"/>
                        </a:rPr>
                        <a:t>DE-IS/</a:t>
                      </a:r>
                      <a:r>
                        <a:rPr lang="hr-HR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DIIS/DIS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68829">
                <a:tc>
                  <a:txBody>
                    <a:bodyPr/>
                    <a:lstStyle/>
                    <a:p>
                      <a:r>
                        <a:rPr lang="hr-HR" sz="4000" b="1" dirty="0" smtClean="0"/>
                        <a:t>AK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>
                          <a:latin typeface="Times New Roman"/>
                          <a:ea typeface="Times New Roman"/>
                          <a:cs typeface="Times New Roman"/>
                        </a:rPr>
                        <a:t>DE-UM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>
                          <a:latin typeface="Times New Roman"/>
                          <a:ea typeface="Times New Roman"/>
                          <a:cs typeface="Times New Roman"/>
                        </a:rPr>
                        <a:t>DE-OS</a:t>
                      </a:r>
                    </a:p>
                  </a:txBody>
                  <a:tcPr marL="68580" marR="68580" marT="0" marB="0"/>
                </a:tc>
              </a:tr>
              <a:tr h="568829">
                <a:tc>
                  <a:txBody>
                    <a:bodyPr/>
                    <a:lstStyle/>
                    <a:p>
                      <a:r>
                        <a:rPr lang="hr-HR" sz="4000" b="1" dirty="0" smtClean="0"/>
                        <a:t>V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 dirty="0">
                          <a:latin typeface="Times New Roman"/>
                          <a:ea typeface="Times New Roman"/>
                          <a:cs typeface="Times New Roman"/>
                        </a:rPr>
                        <a:t>DEUS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 dirty="0">
                          <a:latin typeface="Times New Roman"/>
                          <a:ea typeface="Times New Roman"/>
                          <a:cs typeface="Times New Roman"/>
                        </a:rPr>
                        <a:t>DE-I</a:t>
                      </a:r>
                      <a:r>
                        <a:rPr lang="hr-HR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/DII/DI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68829">
                <a:tc>
                  <a:txBody>
                    <a:bodyPr/>
                    <a:lstStyle/>
                    <a:p>
                      <a:r>
                        <a:rPr lang="hr-HR" sz="4000" b="1" dirty="0" smtClean="0"/>
                        <a:t>ABL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 dirty="0">
                          <a:latin typeface="Times New Roman"/>
                          <a:ea typeface="Times New Roman"/>
                          <a:cs typeface="Times New Roman"/>
                        </a:rPr>
                        <a:t>DE-O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4000" b="1" dirty="0">
                          <a:latin typeface="Times New Roman"/>
                          <a:ea typeface="Times New Roman"/>
                          <a:cs typeface="Times New Roman"/>
                        </a:rPr>
                        <a:t>DE-IS</a:t>
                      </a:r>
                      <a:r>
                        <a:rPr lang="hr-HR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/DIIS/DIS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272</Words>
  <Application>Microsoft Office PowerPoint</Application>
  <PresentationFormat>Prikaz na zaslonu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PREZENT AKTIVNI</vt:lpstr>
      <vt:lpstr>TVORBA</vt:lpstr>
      <vt:lpstr>Slajd 3</vt:lpstr>
      <vt:lpstr>PREZENT AKTIVNI U 1. I 2. KONJUGACIJI</vt:lpstr>
      <vt:lpstr>PREZENT AKTIVNI U 3. KONJUGACIJI</vt:lpstr>
      <vt:lpstr>PREZENT AKTIVNI U 4. KONJUGACIJI</vt:lpstr>
      <vt:lpstr>SUM, ESSE, FUI</vt:lpstr>
      <vt:lpstr>IMENICA DEUS,-I,M - bog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 AKTIVNI</dc:title>
  <dc:creator>Barbara i Franz</dc:creator>
  <cp:lastModifiedBy>Sušačka gimnazija</cp:lastModifiedBy>
  <cp:revision>8</cp:revision>
  <dcterms:created xsi:type="dcterms:W3CDTF">2013-10-24T06:11:36Z</dcterms:created>
  <dcterms:modified xsi:type="dcterms:W3CDTF">2013-10-25T11:58:21Z</dcterms:modified>
</cp:coreProperties>
</file>